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3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notesSlides/notesSlide7.xml" ContentType="application/vnd.openxmlformats-officedocument.presentationml.notesSlide+xml"/>
  <Override PartName="/ppt/tags/tag14.xml" ContentType="application/vnd.openxmlformats-officedocument.presentationml.tags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8"/>
  </p:notesMasterIdLst>
  <p:sldIdLst>
    <p:sldId id="624" r:id="rId2"/>
    <p:sldId id="621" r:id="rId3"/>
    <p:sldId id="542" r:id="rId4"/>
    <p:sldId id="623" r:id="rId5"/>
    <p:sldId id="625" r:id="rId6"/>
    <p:sldId id="586" r:id="rId7"/>
    <p:sldId id="617" r:id="rId8"/>
    <p:sldId id="593" r:id="rId9"/>
    <p:sldId id="597" r:id="rId10"/>
    <p:sldId id="615" r:id="rId11"/>
    <p:sldId id="618" r:id="rId12"/>
    <p:sldId id="598" r:id="rId13"/>
    <p:sldId id="599" r:id="rId14"/>
    <p:sldId id="600" r:id="rId15"/>
    <p:sldId id="601" r:id="rId16"/>
    <p:sldId id="602" r:id="rId17"/>
    <p:sldId id="603" r:id="rId18"/>
    <p:sldId id="604" r:id="rId19"/>
    <p:sldId id="606" r:id="rId20"/>
    <p:sldId id="607" r:id="rId21"/>
    <p:sldId id="608" r:id="rId22"/>
    <p:sldId id="609" r:id="rId23"/>
    <p:sldId id="610" r:id="rId24"/>
    <p:sldId id="611" r:id="rId25"/>
    <p:sldId id="622" r:id="rId26"/>
    <p:sldId id="436" r:id="rId27"/>
    <p:sldId id="437" r:id="rId28"/>
    <p:sldId id="438" r:id="rId29"/>
    <p:sldId id="439" r:id="rId30"/>
    <p:sldId id="440" r:id="rId31"/>
    <p:sldId id="449" r:id="rId32"/>
    <p:sldId id="442" r:id="rId33"/>
    <p:sldId id="443" r:id="rId34"/>
    <p:sldId id="444" r:id="rId35"/>
    <p:sldId id="445" r:id="rId36"/>
    <p:sldId id="544" r:id="rId3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4922"/>
    <a:srgbClr val="CC6600"/>
    <a:srgbClr val="FFFF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86" autoAdjust="0"/>
    <p:restoredTop sz="94404" autoAdjust="0"/>
  </p:normalViewPr>
  <p:slideViewPr>
    <p:cSldViewPr>
      <p:cViewPr varScale="1">
        <p:scale>
          <a:sx n="79" d="100"/>
          <a:sy n="79" d="100"/>
        </p:scale>
        <p:origin x="134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9344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98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98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98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FFDE6FEB-1DB4-4B96-A71B-DEBF006662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2434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106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11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7571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6910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2755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2953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6808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329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219200" y="838200"/>
            <a:ext cx="6781800" cy="2559050"/>
          </a:xfrm>
        </p:spPr>
        <p:txBody>
          <a:bodyPr anchorCtr="1"/>
          <a:lstStyle>
            <a:lvl1pPr algn="ctr">
              <a:defRPr sz="62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733800"/>
            <a:ext cx="6400800" cy="187325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0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6575" y="6248400"/>
            <a:ext cx="2054225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51200" y="6248400"/>
            <a:ext cx="2887663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8150" y="6257925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597186C-7102-45BE-802D-5458F872B2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02809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EFC779-5320-4339-B40D-2998B87616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81448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473075"/>
            <a:ext cx="2038350" cy="5394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473075"/>
            <a:ext cx="5962650" cy="53943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51A845-6091-49F2-BD10-BCC55055D7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82282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73075"/>
            <a:ext cx="8153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828800"/>
            <a:ext cx="40005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4F9104-8CA7-4AED-B18C-98D80BA000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87263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73075"/>
            <a:ext cx="8153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828800"/>
            <a:ext cx="40005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3924300"/>
            <a:ext cx="40005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5779AB-4534-40E0-86F6-D092BE4807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124402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 lIns="274320" tIns="182880" rIns="137160" bIns="18288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594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189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C04D2-92A6-43BF-843E-74691BE10C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62916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1E0D37-F697-4A0B-8292-7F5B6D1381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46622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828800"/>
            <a:ext cx="40005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946BAE-D8A3-4D96-97D2-1F51610F0C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51944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7448D-E00A-4712-9915-99B0B9A2A5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57634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450220-81BF-45D5-81BC-480B4E253A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97273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DF9FB7-BD3C-44BA-BE1E-142DFCFB4F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37610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1DE428-8D34-4E2B-92FF-188F40E7B6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79722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2680B8-F6F5-406D-8197-66AB2E42E2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48127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9144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38200"/>
            <a:ext cx="9144000" cy="602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6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7" r:id="rId14"/>
  </p:sldLayoutIdLst>
  <p:transition/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n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5.xml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.xml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7.xml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8.xml"/><Relationship Id="rId4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9.xml"/><Relationship Id="rId4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0.xml"/><Relationship Id="rId5" Type="http://schemas.microsoft.com/office/2007/relationships/hdphoto" Target="../media/hdphoto10.wdp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1.xml"/><Relationship Id="rId4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2.xml"/><Relationship Id="rId4" Type="http://schemas.microsoft.com/office/2007/relationships/hdphoto" Target="../media/hdphoto12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mailto:info@campaignkerusso.org" TargetMode="External"/><Relationship Id="rId3" Type="http://schemas.openxmlformats.org/officeDocument/2006/relationships/image" Target="../media/image2.jpeg"/><Relationship Id="rId7" Type="http://schemas.openxmlformats.org/officeDocument/2006/relationships/hyperlink" Target="http://campaignkerusso.org/?p=13464" TargetMode="External"/><Relationship Id="rId2" Type="http://schemas.openxmlformats.org/officeDocument/2006/relationships/hyperlink" Target="http://download.cnet.com/Free-YouTube-Downloader/3000-2071_4-75219434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ampaignkerusso.org/sonshinetent/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JKF7ybqRyy8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4.wdp"/><Relationship Id="rId4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18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microsoft.com/office/2007/relationships/hdphoto" Target="../media/hdphoto19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30.jpeg"/><Relationship Id="rId5" Type="http://schemas.openxmlformats.org/officeDocument/2006/relationships/hyperlink" Target="http://www.google.com/url?sa=i&amp;rct=j&amp;q=&amp;esrc=s&amp;frm=1&amp;source=images&amp;cd=&amp;cad=rja&amp;docid=vUlyUVPkx3tahM&amp;tbnid=TvPMI8r5l7_elM:&amp;ved=0CAUQjRw&amp;url=http://gentleshepherdbaptist.blogspot.com/2012/10/the-sinners-prayer.html&amp;ei=lfZxUffmJ6qp2QWoxICoDw&amp;psig=AFQjCNFfdshPKJq0Eh2gecVF8GOac5EGSQ&amp;ust=1366509573987640" TargetMode="External"/><Relationship Id="rId4" Type="http://schemas.openxmlformats.org/officeDocument/2006/relationships/image" Target="../media/image2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0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1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580"/>
          <a:stretch/>
        </p:blipFill>
        <p:spPr>
          <a:xfrm>
            <a:off x="0" y="5525"/>
            <a:ext cx="9144000" cy="6888045"/>
          </a:xfrm>
        </p:spPr>
      </p:pic>
      <p:sp>
        <p:nvSpPr>
          <p:cNvPr id="5" name="TextBox 4"/>
          <p:cNvSpPr txBox="1"/>
          <p:nvPr/>
        </p:nvSpPr>
        <p:spPr>
          <a:xfrm>
            <a:off x="152400" y="4953000"/>
            <a:ext cx="8991600" cy="180421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6000" b="1" dirty="0">
                <a:effectLst>
                  <a:glow rad="381000">
                    <a:srgbClr val="251B0D"/>
                  </a:glow>
                </a:effectLst>
                <a:latin typeface="+mn-lt"/>
              </a:rPr>
              <a:t>Strange Way to </a:t>
            </a:r>
          </a:p>
          <a:p>
            <a:pPr algn="ctr"/>
            <a:r>
              <a:rPr lang="en-US" sz="6000" b="1" dirty="0">
                <a:effectLst>
                  <a:glow rad="381000">
                    <a:srgbClr val="251B0D"/>
                  </a:glow>
                </a:effectLst>
                <a:latin typeface="+mn-lt"/>
              </a:rPr>
              <a:t>Save the World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84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4021282D-7B01-489E-A2CE-22EE3A1570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70000"/>
                    </a14:imgEffect>
                    <a14:imgEffect>
                      <a14:saturation sat="55000"/>
                    </a14:imgEffect>
                    <a14:imgEffect>
                      <a14:brightnessContrast bright="24000" contras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-152400"/>
            <a:ext cx="4688173" cy="7086600"/>
          </a:xfrm>
          <a:effectLst>
            <a:softEdge rad="139700"/>
          </a:effectLst>
        </p:spPr>
      </p:pic>
      <p:sp>
        <p:nvSpPr>
          <p:cNvPr id="5" name="TextBox 4"/>
          <p:cNvSpPr txBox="1"/>
          <p:nvPr/>
        </p:nvSpPr>
        <p:spPr>
          <a:xfrm>
            <a:off x="53898" y="381000"/>
            <a:ext cx="4594302" cy="6477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1" dirty="0">
                <a:effectLst>
                  <a:glow rad="127000">
                    <a:srgbClr val="251B0D"/>
                  </a:glow>
                </a:effectLst>
                <a:latin typeface="+mn-lt"/>
              </a:rPr>
              <a:t>“…an angel from the Lord came to him in a dream. The angel said, “Joseph, the baby that Mary will have is from the Holy Spirit. Go ahead and marry her. </a:t>
            </a:r>
          </a:p>
          <a:p>
            <a:endParaRPr lang="en-US" sz="2000" b="1" dirty="0">
              <a:effectLst>
                <a:glow rad="127000">
                  <a:srgbClr val="251B0D"/>
                </a:glow>
              </a:effectLst>
              <a:latin typeface="+mn-lt"/>
            </a:endParaRPr>
          </a:p>
          <a:p>
            <a:r>
              <a:rPr lang="en-US" sz="3200" b="1" dirty="0">
                <a:effectLst>
                  <a:glow rad="127000">
                    <a:srgbClr val="251B0D"/>
                  </a:glow>
                </a:effectLst>
                <a:latin typeface="+mn-lt"/>
              </a:rPr>
              <a:t>Then after her baby is born, name him Jesus, because he will save his people from their sins.” </a:t>
            </a:r>
            <a:r>
              <a:rPr lang="en-US" sz="2000" b="1" dirty="0">
                <a:effectLst>
                  <a:glow rad="127000">
                    <a:srgbClr val="251B0D"/>
                  </a:glow>
                </a:effectLst>
                <a:latin typeface="+mn-lt"/>
              </a:rPr>
              <a:t>Mat. 1:20-21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970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4021282D-7B01-489E-A2CE-22EE3A1570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70000"/>
                    </a14:imgEffect>
                    <a14:imgEffect>
                      <a14:saturation sat="55000"/>
                    </a14:imgEffect>
                    <a14:imgEffect>
                      <a14:brightnessContrast bright="24000" contras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152400"/>
            <a:ext cx="4572000" cy="7086600"/>
          </a:xfrm>
          <a:effectLst>
            <a:softEdge rad="1397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E7EB92-9848-42F9-85DE-FB8F50CE4DBB}"/>
              </a:ext>
            </a:extLst>
          </p:cNvPr>
          <p:cNvSpPr txBox="1"/>
          <p:nvPr/>
        </p:nvSpPr>
        <p:spPr>
          <a:xfrm>
            <a:off x="4648200" y="152400"/>
            <a:ext cx="4495800" cy="6705600"/>
          </a:xfrm>
          <a:prstGeom prst="rect">
            <a:avLst/>
          </a:prstGeom>
          <a:noFill/>
        </p:spPr>
        <p:txBody>
          <a:bodyPr wrap="square" tIns="0" rIns="91440" bIns="0" rtlCol="0">
            <a:noAutofit/>
          </a:bodyPr>
          <a:lstStyle/>
          <a:p>
            <a:r>
              <a:rPr lang="en-US" sz="3800" b="1" dirty="0">
                <a:effectLst/>
                <a:latin typeface="+mn-lt"/>
              </a:rPr>
              <a:t>As he pondered the angel’s message, Joseph may have thought: </a:t>
            </a:r>
          </a:p>
          <a:p>
            <a:endParaRPr lang="en-US" sz="3800" b="1" dirty="0">
              <a:effectLst/>
              <a:latin typeface="+mn-lt"/>
            </a:endParaRPr>
          </a:p>
          <a:p>
            <a:r>
              <a:rPr lang="en-US" sz="3800" b="1" dirty="0">
                <a:effectLst/>
                <a:latin typeface="+mn-lt"/>
              </a:rPr>
              <a:t>“I’m not one to second-guess angels, </a:t>
            </a:r>
            <a:r>
              <a:rPr lang="en-US" sz="3800" b="1" dirty="0">
                <a:ln w="28575" cap="rnd">
                  <a:noFill/>
                </a:ln>
                <a:effectLst/>
                <a:latin typeface="+mn-lt"/>
                <a:cs typeface="Aharoni" panose="02010803020104030203" pitchFamily="2" charset="-79"/>
              </a:rPr>
              <a:t>but this is such a strange way to save the world.”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541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02E039-B4AD-4A49-8CCF-F5B2307A2C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2000"/>
                    </a14:imgEffect>
                    <a14:imgEffect>
                      <a14:colorTemperature colorTemp="5883"/>
                    </a14:imgEffect>
                    <a14:imgEffect>
                      <a14:saturation sat="90000"/>
                    </a14:imgEffect>
                    <a14:imgEffect>
                      <a14:brightnessContrast bright="4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56" b="13333"/>
          <a:stretch/>
        </p:blipFill>
        <p:spPr>
          <a:xfrm>
            <a:off x="-130524" y="-152400"/>
            <a:ext cx="7445723" cy="7162799"/>
          </a:xfrm>
          <a:prstGeom prst="rect">
            <a:avLst/>
          </a:prstGeom>
          <a:effectLst>
            <a:softEdge rad="2413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0" y="2667000"/>
            <a:ext cx="4400550" cy="4191000"/>
          </a:xfrm>
        </p:spPr>
        <p:txBody>
          <a:bodyPr lIns="0" tIns="0" rIns="91440" bIns="0"/>
          <a:lstStyle/>
          <a:p>
            <a:pPr marL="0" indent="0">
              <a:buNone/>
            </a:pPr>
            <a:r>
              <a:rPr lang="en-US" sz="3200" dirty="0">
                <a:effectLst>
                  <a:glow rad="381000">
                    <a:srgbClr val="342612"/>
                  </a:glow>
                </a:effectLst>
              </a:rPr>
              <a:t>One day people would mock Jesus saying,</a:t>
            </a:r>
          </a:p>
          <a:p>
            <a:pPr marL="0" indent="0">
              <a:buNone/>
            </a:pPr>
            <a:endParaRPr lang="en-US" sz="1200" dirty="0">
              <a:effectLst>
                <a:glow rad="381000">
                  <a:srgbClr val="342612"/>
                </a:glow>
              </a:effectLst>
            </a:endParaRPr>
          </a:p>
          <a:p>
            <a:pPr marL="0" indent="0">
              <a:buNone/>
            </a:pPr>
            <a:r>
              <a:rPr lang="en-US" sz="3200" dirty="0">
                <a:effectLst>
                  <a:glow rad="381000">
                    <a:srgbClr val="342612"/>
                  </a:glow>
                </a:effectLst>
              </a:rPr>
              <a:t>“… Is not this the carpenter's son? is not his mother called Mary?.. And they were offended in him” </a:t>
            </a:r>
          </a:p>
          <a:p>
            <a:pPr marL="0" indent="0" algn="r">
              <a:buNone/>
            </a:pPr>
            <a:r>
              <a:rPr lang="en-US" sz="2000" dirty="0">
                <a:effectLst>
                  <a:glow rad="381000">
                    <a:srgbClr val="342612"/>
                  </a:glow>
                </a:effectLst>
              </a:rPr>
              <a:t>Mat 13:55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9214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15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5350"/>
            <a:ext cx="9144000" cy="5943600"/>
          </a:xfrm>
          <a:effectLst>
            <a:softEdge rad="177800"/>
          </a:effec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0" y="-19050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74320" tIns="182880" rIns="137160" bIns="18288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4400" kern="0" dirty="0"/>
              <a:t>God chose a weak infant.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33600" y="5105400"/>
            <a:ext cx="70104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4000" b="1" dirty="0">
                <a:effectLst>
                  <a:glow rad="254000">
                    <a:schemeClr val="bg1"/>
                  </a:glow>
                </a:effectLst>
              </a:rPr>
              <a:t>Why Him, with all the rulers in the world?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730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15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17" t="351" r="7821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>
            <a:softEdge rad="177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4191000"/>
            <a:ext cx="8991600" cy="2667000"/>
          </a:xfrm>
        </p:spPr>
        <p:txBody>
          <a:bodyPr lIns="91440" tIns="0" rIns="0" bIns="0"/>
          <a:lstStyle/>
          <a:p>
            <a:pPr marL="0" indent="0">
              <a:buNone/>
            </a:pPr>
            <a:r>
              <a:rPr lang="en-US" sz="3600" dirty="0">
                <a:effectLst>
                  <a:glow rad="381000">
                    <a:schemeClr val="bg1"/>
                  </a:glow>
                </a:effectLst>
              </a:rPr>
              <a:t>What’s that a sign of ? </a:t>
            </a:r>
          </a:p>
          <a:p>
            <a:pPr marL="0" indent="0">
              <a:buNone/>
            </a:pPr>
            <a:r>
              <a:rPr lang="en-US" sz="3600" dirty="0">
                <a:effectLst>
                  <a:glow rad="381000">
                    <a:schemeClr val="bg1"/>
                  </a:glow>
                </a:effectLst>
              </a:rPr>
              <a:t>Not strength! </a:t>
            </a:r>
          </a:p>
          <a:p>
            <a:pPr marL="0" indent="0">
              <a:buNone/>
            </a:pPr>
            <a:r>
              <a:rPr lang="en-US" sz="3600" dirty="0">
                <a:effectLst>
                  <a:glow rad="381000">
                    <a:schemeClr val="bg1"/>
                  </a:glow>
                </a:effectLst>
              </a:rPr>
              <a:t>An utterly, completely helpless baby…</a:t>
            </a:r>
          </a:p>
          <a:p>
            <a:pPr marL="0" indent="0" algn="ctr">
              <a:buNone/>
            </a:pPr>
            <a:r>
              <a:rPr lang="en-US" sz="3600" dirty="0">
                <a:effectLst>
                  <a:glow rad="381000">
                    <a:schemeClr val="bg1"/>
                  </a:glow>
                </a:effectLst>
              </a:rPr>
              <a:t>Weakness !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422DC3B-B5FD-41BE-92AF-BF3FF466B8C9}"/>
              </a:ext>
            </a:extLst>
          </p:cNvPr>
          <p:cNvSpPr txBox="1">
            <a:spLocks/>
          </p:cNvSpPr>
          <p:nvPr/>
        </p:nvSpPr>
        <p:spPr bwMode="auto">
          <a:xfrm>
            <a:off x="3962400" y="1"/>
            <a:ext cx="5181600" cy="2362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3000" kern="0" dirty="0">
                <a:effectLst>
                  <a:glow rad="381000">
                    <a:schemeClr val="bg1"/>
                  </a:glow>
                </a:effectLst>
              </a:rPr>
              <a:t>“And this will be a sign to you: You will find a baby wrapped in swaddling cloths and lying in a manger.”  </a:t>
            </a:r>
            <a:r>
              <a:rPr lang="en-US" sz="2000" kern="0" dirty="0">
                <a:solidFill>
                  <a:schemeClr val="tx2"/>
                </a:solidFill>
                <a:effectLst>
                  <a:glow rad="381000">
                    <a:schemeClr val="bg1"/>
                  </a:glow>
                </a:effectLst>
              </a:rPr>
              <a:t>Luke 2:12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093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11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34" y="1008088"/>
            <a:ext cx="8637332" cy="5756223"/>
          </a:xfrm>
          <a:effectLst>
            <a:softEdge rad="2794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txBody>
          <a:bodyPr lIns="91440" tIns="0" rIns="0" bIns="0"/>
          <a:lstStyle/>
          <a:p>
            <a:r>
              <a:rPr lang="en-US" sz="4400" dirty="0">
                <a:effectLst>
                  <a:glow rad="190500">
                    <a:srgbClr val="342612"/>
                  </a:glow>
                </a:effectLst>
              </a:rPr>
              <a:t>God chose a dirty stable </a:t>
            </a:r>
            <a:br>
              <a:rPr lang="en-US" sz="4400" dirty="0">
                <a:effectLst>
                  <a:glow rad="190500">
                    <a:srgbClr val="342612"/>
                  </a:glow>
                </a:effectLst>
              </a:rPr>
            </a:br>
            <a:r>
              <a:rPr lang="en-US" sz="4400" dirty="0">
                <a:effectLst>
                  <a:glow rad="190500">
                    <a:srgbClr val="342612"/>
                  </a:glow>
                </a:effectLst>
              </a:rPr>
              <a:t>in a tiny town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5638800"/>
            <a:ext cx="9144000" cy="1431161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algn="ctr"/>
            <a:r>
              <a:rPr lang="en-US" sz="3600" b="1" dirty="0">
                <a:effectLst>
                  <a:glow rad="190500">
                    <a:srgbClr val="1C150A"/>
                  </a:glow>
                </a:effectLst>
                <a:latin typeface="+mn-lt"/>
              </a:rPr>
              <a:t>Why here, inside this stable </a:t>
            </a:r>
          </a:p>
          <a:p>
            <a:pPr algn="ctr"/>
            <a:r>
              <a:rPr lang="en-US" sz="3600" b="1" dirty="0">
                <a:effectLst>
                  <a:glow rad="190500">
                    <a:srgbClr val="1C150A"/>
                  </a:glow>
                </a:effectLst>
                <a:latin typeface="+mn-lt"/>
              </a:rPr>
              <a:t>filled with hay? 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270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93" y="134811"/>
            <a:ext cx="8637332" cy="5756223"/>
          </a:xfrm>
        </p:spPr>
      </p:pic>
      <p:sp>
        <p:nvSpPr>
          <p:cNvPr id="5" name="TextBox 4"/>
          <p:cNvSpPr txBox="1"/>
          <p:nvPr/>
        </p:nvSpPr>
        <p:spPr>
          <a:xfrm>
            <a:off x="27883" y="0"/>
            <a:ext cx="734928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</a:t>
            </a:r>
            <a:r>
              <a:rPr lang="en-US" sz="4000" b="1" dirty="0">
                <a:effectLst>
                  <a:glow rad="381000">
                    <a:schemeClr val="bg1"/>
                  </a:glow>
                </a:effectLst>
                <a:latin typeface="+mn-lt"/>
              </a:rPr>
              <a:t>God chose the lowly things.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119" y="5410200"/>
            <a:ext cx="9101881" cy="1351002"/>
          </a:xfrm>
          <a:prstGeom prst="rect">
            <a:avLst/>
          </a:prstGeom>
          <a:noFill/>
          <a:effectLst>
            <a:glow rad="127000">
              <a:srgbClr val="130E07"/>
            </a:glow>
          </a:effectLst>
        </p:spPr>
        <p:txBody>
          <a:bodyPr wrap="square" tIns="0" rIns="0" bIns="0" rtlCol="0">
            <a:noAutofit/>
          </a:bodyPr>
          <a:lstStyle/>
          <a:p>
            <a:r>
              <a:rPr lang="en-US" sz="3000" b="1" dirty="0">
                <a:effectLst>
                  <a:glow rad="381000">
                    <a:schemeClr val="bg1"/>
                  </a:glow>
                </a:effectLst>
                <a:latin typeface="+mn-lt"/>
              </a:rPr>
              <a:t>“ The Lord says, “Bethlehem </a:t>
            </a:r>
            <a:r>
              <a:rPr lang="en-US" sz="3000" b="1" dirty="0" err="1">
                <a:effectLst>
                  <a:glow rad="381000">
                    <a:schemeClr val="bg1"/>
                  </a:glow>
                </a:effectLst>
                <a:latin typeface="+mn-lt"/>
              </a:rPr>
              <a:t>Ephrathah</a:t>
            </a:r>
            <a:r>
              <a:rPr lang="en-US" sz="3000" b="1" dirty="0">
                <a:effectLst>
                  <a:glow rad="381000">
                    <a:schemeClr val="bg1"/>
                  </a:glow>
                </a:effectLst>
                <a:latin typeface="+mn-lt"/>
              </a:rPr>
              <a:t>, you are one of the smallest towns in Judah, but out of you I will bring a ruler for Israel…” </a:t>
            </a:r>
            <a:r>
              <a:rPr lang="en-US" sz="2000" b="1" dirty="0">
                <a:effectLst>
                  <a:glow rad="381000">
                    <a:schemeClr val="bg1"/>
                  </a:glow>
                </a:effectLst>
                <a:latin typeface="+mn-lt"/>
              </a:rPr>
              <a:t>Micah 5:2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155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00"/>
          <a:stretch/>
        </p:blipFill>
        <p:spPr>
          <a:xfrm>
            <a:off x="19491" y="0"/>
            <a:ext cx="9124509" cy="6878593"/>
          </a:xfrm>
        </p:spPr>
      </p:pic>
      <p:sp>
        <p:nvSpPr>
          <p:cNvPr id="5" name="TextBox 4"/>
          <p:cNvSpPr txBox="1"/>
          <p:nvPr/>
        </p:nvSpPr>
        <p:spPr>
          <a:xfrm>
            <a:off x="19491" y="5334000"/>
            <a:ext cx="9124509" cy="1524000"/>
          </a:xfrm>
          <a:prstGeom prst="rect">
            <a:avLst/>
          </a:prstGeom>
          <a:noFill/>
        </p:spPr>
        <p:txBody>
          <a:bodyPr wrap="square" lIns="182880" tIns="0" rIns="0" bIns="274320" rtlCol="0">
            <a:noAutofit/>
          </a:bodyPr>
          <a:lstStyle/>
          <a:p>
            <a:pPr algn="ctr"/>
            <a:r>
              <a:rPr lang="en-US" sz="4000" b="1" dirty="0">
                <a:effectLst>
                  <a:glow rad="254000">
                    <a:srgbClr val="251B0D"/>
                  </a:glow>
                </a:effectLst>
                <a:latin typeface="+mn-lt"/>
              </a:rPr>
              <a:t>No palace for this ruler, </a:t>
            </a:r>
          </a:p>
          <a:p>
            <a:pPr algn="ctr"/>
            <a:r>
              <a:rPr lang="en-US" sz="4000" b="1" dirty="0">
                <a:effectLst>
                  <a:glow rad="254000">
                    <a:srgbClr val="251B0D"/>
                  </a:glow>
                </a:effectLst>
                <a:latin typeface="+mn-lt"/>
              </a:rPr>
              <a:t>just a pile of hay for a bed…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08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b="25302"/>
          <a:stretch/>
        </p:blipFill>
        <p:spPr>
          <a:xfrm>
            <a:off x="-1" y="0"/>
            <a:ext cx="9180871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8100" y="0"/>
            <a:ext cx="9218970" cy="762000"/>
          </a:xfrm>
        </p:spPr>
        <p:txBody>
          <a:bodyPr/>
          <a:lstStyle/>
          <a:p>
            <a:r>
              <a:rPr lang="en-US" dirty="0">
                <a:effectLst>
                  <a:glow rad="190500">
                    <a:srgbClr val="251B0D"/>
                  </a:glow>
                </a:effectLst>
              </a:rPr>
              <a:t>God chose a single pregnant girl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096000"/>
            <a:ext cx="9180870" cy="762000"/>
          </a:xfrm>
          <a:prstGeom prst="rect">
            <a:avLst/>
          </a:prstGeom>
          <a:noFill/>
        </p:spPr>
        <p:txBody>
          <a:bodyPr wrap="square" lIns="182880" tIns="0" rIns="0" bIns="0" rtlCol="0">
            <a:noAutofit/>
          </a:bodyPr>
          <a:lstStyle/>
          <a:p>
            <a:pPr algn="ctr"/>
            <a:r>
              <a:rPr lang="en-US" sz="4000" b="1" dirty="0">
                <a:effectLst>
                  <a:glow rad="381000">
                    <a:srgbClr val="251B0D"/>
                  </a:glow>
                </a:effectLst>
                <a:latin typeface="+mn-lt"/>
              </a:rPr>
              <a:t>Why her, she’s just an ordinary girl?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51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1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580"/>
          <a:stretch/>
        </p:blipFill>
        <p:spPr>
          <a:xfrm>
            <a:off x="0" y="5525"/>
            <a:ext cx="9144000" cy="6888045"/>
          </a:xfrm>
        </p:spPr>
      </p:pic>
      <p:sp>
        <p:nvSpPr>
          <p:cNvPr id="5" name="TextBox 4"/>
          <p:cNvSpPr txBox="1"/>
          <p:nvPr/>
        </p:nvSpPr>
        <p:spPr>
          <a:xfrm>
            <a:off x="152400" y="4953000"/>
            <a:ext cx="8991600" cy="180421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3400" b="1" dirty="0">
                <a:effectLst>
                  <a:glow rad="381000">
                    <a:srgbClr val="251B0D"/>
                  </a:glow>
                </a:effectLst>
                <a:latin typeface="+mn-lt"/>
              </a:rPr>
              <a:t>An impossible situation…</a:t>
            </a:r>
          </a:p>
          <a:p>
            <a:endParaRPr lang="en-US" sz="800" b="1" dirty="0">
              <a:effectLst>
                <a:glow rad="381000">
                  <a:srgbClr val="251B0D"/>
                </a:glow>
              </a:effectLst>
              <a:latin typeface="+mn-lt"/>
            </a:endParaRPr>
          </a:p>
          <a:p>
            <a:r>
              <a:rPr lang="en-US" sz="3400" b="1" dirty="0">
                <a:effectLst>
                  <a:glow rad="381000">
                    <a:srgbClr val="251B0D"/>
                  </a:glow>
                </a:effectLst>
                <a:latin typeface="+mn-lt"/>
              </a:rPr>
              <a:t>The things which are NOT, (this can’t be!)…</a:t>
            </a:r>
          </a:p>
          <a:p>
            <a:endParaRPr lang="en-US" sz="800" b="1" dirty="0">
              <a:effectLst>
                <a:glow rad="381000">
                  <a:srgbClr val="251B0D"/>
                </a:glow>
              </a:effectLst>
              <a:latin typeface="+mn-lt"/>
            </a:endParaRPr>
          </a:p>
          <a:p>
            <a:r>
              <a:rPr lang="en-US" sz="3400" b="1" dirty="0">
                <a:effectLst>
                  <a:glow rad="381000">
                    <a:srgbClr val="251B0D"/>
                  </a:glow>
                </a:effectLst>
                <a:latin typeface="+mn-lt"/>
              </a:rPr>
              <a:t>bringing to nothing the things which are.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241280"/>
            <a:ext cx="3810000" cy="3416320"/>
          </a:xfrm>
          <a:prstGeom prst="rect">
            <a:avLst/>
          </a:prstGeom>
          <a:noFill/>
        </p:spPr>
        <p:txBody>
          <a:bodyPr wrap="square" tIns="0" rIns="0" bIns="0" rtlCol="0">
            <a:spAutoFit/>
          </a:bodyPr>
          <a:lstStyle/>
          <a:p>
            <a:r>
              <a:rPr lang="en-US" sz="3400" b="1" dirty="0">
                <a:effectLst>
                  <a:glow rad="381000">
                    <a:srgbClr val="251B0D"/>
                  </a:glow>
                </a:effectLst>
                <a:latin typeface="+mn-lt"/>
              </a:rPr>
              <a:t>She was an unmarried pregnant girl: despised.</a:t>
            </a:r>
          </a:p>
          <a:p>
            <a:r>
              <a:rPr lang="en-US" sz="3400" b="1" dirty="0">
                <a:effectLst>
                  <a:glow rad="381000">
                    <a:srgbClr val="251B0D"/>
                  </a:glow>
                </a:effectLst>
                <a:latin typeface="+mn-lt"/>
              </a:rPr>
              <a:t>She was a virgin, yet </a:t>
            </a:r>
            <a:r>
              <a:rPr lang="en-US" sz="3400" b="1" i="1" dirty="0">
                <a:effectLst>
                  <a:glow rad="381000">
                    <a:srgbClr val="251B0D"/>
                  </a:glow>
                </a:effectLst>
                <a:latin typeface="+mn-lt"/>
              </a:rPr>
              <a:t>pregnant</a:t>
            </a:r>
            <a:r>
              <a:rPr lang="en-US" sz="3400" b="1" dirty="0">
                <a:effectLst>
                  <a:glow rad="381000">
                    <a:srgbClr val="251B0D"/>
                  </a:glow>
                </a:effectLst>
                <a:latin typeface="+mn-lt"/>
              </a:rPr>
              <a:t>,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46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idx="1"/>
          </p:nvPr>
        </p:nvSpPr>
        <p:spPr>
          <a:xfrm>
            <a:off x="2362200" y="304800"/>
            <a:ext cx="6705600" cy="1752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None/>
            </a:pPr>
            <a:r>
              <a:rPr lang="en-US" sz="2400" b="1" dirty="0"/>
              <a:t>Note:</a:t>
            </a:r>
            <a:r>
              <a:rPr lang="en-US" sz="2400" dirty="0"/>
              <a:t> After you download the slideshow, you may also need to download some videos from YouTube &amp; add them into this PowerPoint. This tool can help you: </a:t>
            </a:r>
            <a:br>
              <a:rPr lang="en-US" sz="2400" dirty="0"/>
            </a:br>
            <a:r>
              <a:rPr lang="en-US" sz="2400" dirty="0">
                <a:hlinkClick r:id="rId2"/>
              </a:rPr>
              <a:t>Free YouTube Download</a:t>
            </a:r>
            <a:r>
              <a:rPr lang="en-US" sz="2400" dirty="0"/>
              <a:t> </a:t>
            </a:r>
          </a:p>
        </p:txBody>
      </p:sp>
      <p:pic>
        <p:nvPicPr>
          <p:cNvPr id="23555" name="Picture 3" descr="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74700"/>
            <a:ext cx="23622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vi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3200"/>
            <a:ext cx="2514600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mail"/>
          <p:cNvPicPr>
            <a:picLocks noChangeAspect="1" noChangeArrowheads="1"/>
          </p:cNvPicPr>
          <p:nvPr/>
        </p:nvPicPr>
        <p:blipFill>
          <a:blip r:embed="rId5">
            <a:lum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24400"/>
            <a:ext cx="2209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2819400" y="2209800"/>
            <a:ext cx="624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endParaRPr lang="en-US" sz="1600" dirty="0">
              <a:latin typeface="Arial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2400" b="1" dirty="0">
                <a:latin typeface="Arial" charset="0"/>
              </a:rPr>
              <a:t>We present these messages in outdoor venues using the </a:t>
            </a:r>
            <a:r>
              <a:rPr lang="en-US" sz="2400" b="1" dirty="0">
                <a:latin typeface="Arial" charset="0"/>
                <a:hlinkClick r:id="rId6"/>
              </a:rPr>
              <a:t>SonShineTent</a:t>
            </a:r>
            <a:r>
              <a:rPr lang="en-US" sz="2400" b="1" dirty="0">
                <a:latin typeface="Arial" charset="0"/>
              </a:rPr>
              <a:t>.</a:t>
            </a:r>
            <a:br>
              <a:rPr lang="en-US" sz="2400" b="1" dirty="0">
                <a:latin typeface="Arial" charset="0"/>
              </a:rPr>
            </a:br>
            <a:r>
              <a:rPr lang="en-US" sz="2400" b="1" dirty="0">
                <a:latin typeface="Arial" charset="0"/>
              </a:rPr>
              <a:t>Watch the video of our service that goes with this message, click here: </a:t>
            </a:r>
            <a:r>
              <a:rPr lang="en-US" sz="2400" b="1" u="sng" dirty="0">
                <a:latin typeface="+mn-lt"/>
                <a:hlinkClick r:id="rId7"/>
              </a:rPr>
              <a:t>http://campaignkerusso.org/?p=13464</a:t>
            </a:r>
            <a:r>
              <a:rPr lang="en-US" sz="2400" b="1" u="sng" dirty="0">
                <a:latin typeface="+mn-lt"/>
              </a:rPr>
              <a:t> </a:t>
            </a:r>
            <a:endParaRPr lang="en-US" sz="2400" b="1" dirty="0">
              <a:latin typeface="+mn-lt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endParaRPr lang="en-US" sz="2400" b="1" dirty="0">
              <a:latin typeface="Arial" charset="0"/>
            </a:endParaRPr>
          </a:p>
          <a:p>
            <a:pPr algn="ctr"/>
            <a:endParaRPr lang="en-US" sz="2000" dirty="0"/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2514600" y="4724400"/>
            <a:ext cx="6400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400" b="1" dirty="0">
                <a:latin typeface="Arial" charset="0"/>
              </a:rPr>
              <a:t>We would love to know more about the people who download our lessons &amp; sermons. We invite you to email us &amp; let us know where &amp; how you use them.</a:t>
            </a:r>
            <a:r>
              <a:rPr lang="en-US" sz="2000" b="1" dirty="0">
                <a:latin typeface="Arial" charset="0"/>
              </a:rPr>
              <a:t> 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400" b="1" dirty="0">
                <a:latin typeface="Arial" charset="0"/>
                <a:hlinkClick r:id="rId8"/>
              </a:rPr>
              <a:t>info@campaignkerusso.org</a:t>
            </a:r>
            <a:r>
              <a:rPr lang="en-US" sz="2400" b="1" dirty="0">
                <a:latin typeface="Arial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39333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" y="22860"/>
            <a:ext cx="8591550" cy="6873240"/>
          </a:xfrm>
          <a:effectLst>
            <a:softEdge rad="177800"/>
          </a:effectLst>
        </p:spPr>
      </p:pic>
      <p:sp>
        <p:nvSpPr>
          <p:cNvPr id="8" name="TextBox 7"/>
          <p:cNvSpPr txBox="1"/>
          <p:nvPr/>
        </p:nvSpPr>
        <p:spPr>
          <a:xfrm>
            <a:off x="3657600" y="22860"/>
            <a:ext cx="5410200" cy="12954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1" dirty="0">
                <a:effectLst>
                  <a:glow rad="254000">
                    <a:srgbClr val="191309"/>
                  </a:glow>
                </a:effectLst>
                <a:latin typeface="+mn-lt"/>
              </a:rPr>
              <a:t>Why me, I’m just a simple man of trade?</a:t>
            </a:r>
          </a:p>
        </p:txBody>
      </p:sp>
    </p:spTree>
    <p:extLst>
      <p:ext uri="{BB962C8B-B14F-4D97-AF65-F5344CB8AC3E}">
        <p14:creationId xmlns:p14="http://schemas.microsoft.com/office/powerpoint/2010/main" val="409989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0"/>
            <a:ext cx="85725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9100" y="685800"/>
            <a:ext cx="3810000" cy="21336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1" dirty="0">
                <a:effectLst>
                  <a:glow rad="254000">
                    <a:srgbClr val="191309"/>
                  </a:glow>
                </a:effectLst>
                <a:latin typeface="+mn-lt"/>
              </a:rPr>
              <a:t>Why Him, with all the rulers in the world?</a:t>
            </a:r>
          </a:p>
        </p:txBody>
      </p:sp>
    </p:spTree>
    <p:extLst>
      <p:ext uri="{BB962C8B-B14F-4D97-AF65-F5344CB8AC3E}">
        <p14:creationId xmlns:p14="http://schemas.microsoft.com/office/powerpoint/2010/main" val="231779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4" y="0"/>
            <a:ext cx="8570406" cy="6856325"/>
          </a:xfrm>
          <a:effectLst>
            <a:softEdge rad="266700"/>
          </a:effectLst>
        </p:spPr>
      </p:pic>
      <p:sp>
        <p:nvSpPr>
          <p:cNvPr id="5" name="TextBox 4"/>
          <p:cNvSpPr txBox="1"/>
          <p:nvPr/>
        </p:nvSpPr>
        <p:spPr>
          <a:xfrm>
            <a:off x="15240" y="0"/>
            <a:ext cx="6324600" cy="12954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1" dirty="0">
                <a:effectLst>
                  <a:glow rad="254000">
                    <a:srgbClr val="191309"/>
                  </a:glow>
                </a:effectLst>
                <a:latin typeface="+mn-lt"/>
              </a:rPr>
              <a:t>Why her, she’s just an ordinary girl?</a:t>
            </a:r>
          </a:p>
        </p:txBody>
      </p:sp>
    </p:spTree>
    <p:extLst>
      <p:ext uri="{BB962C8B-B14F-4D97-AF65-F5344CB8AC3E}">
        <p14:creationId xmlns:p14="http://schemas.microsoft.com/office/powerpoint/2010/main" val="95778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8000"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0" t="6385" b="4465"/>
          <a:stretch/>
        </p:blipFill>
        <p:spPr>
          <a:xfrm>
            <a:off x="0" y="-12063"/>
            <a:ext cx="9138976" cy="6870063"/>
          </a:xfrm>
        </p:spPr>
      </p:pic>
      <p:sp>
        <p:nvSpPr>
          <p:cNvPr id="6" name="TextBox 5"/>
          <p:cNvSpPr txBox="1"/>
          <p:nvPr/>
        </p:nvSpPr>
        <p:spPr>
          <a:xfrm>
            <a:off x="228600" y="609600"/>
            <a:ext cx="1678912" cy="5029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1" dirty="0">
                <a:effectLst>
                  <a:glow rad="254000">
                    <a:srgbClr val="191309"/>
                  </a:glow>
                </a:effectLst>
                <a:latin typeface="+mn-lt"/>
              </a:rPr>
              <a:t>Why here, inside this stable filled with hay?</a:t>
            </a:r>
          </a:p>
        </p:txBody>
      </p:sp>
    </p:spTree>
    <p:extLst>
      <p:ext uri="{BB962C8B-B14F-4D97-AF65-F5344CB8AC3E}">
        <p14:creationId xmlns:p14="http://schemas.microsoft.com/office/powerpoint/2010/main" val="207714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8000"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0" t="6385" b="4465"/>
          <a:stretch/>
        </p:blipFill>
        <p:spPr>
          <a:xfrm>
            <a:off x="0" y="-12063"/>
            <a:ext cx="9138976" cy="6870063"/>
          </a:xfr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5024" y="5398770"/>
            <a:ext cx="9144000" cy="1447800"/>
          </a:xfr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5000" i="1" dirty="0">
                <a:effectLst>
                  <a:glow rad="127000">
                    <a:srgbClr val="251B0D"/>
                  </a:glow>
                </a:effectLst>
              </a:rPr>
              <a:t>This is such a strange way </a:t>
            </a:r>
            <a:br>
              <a:rPr lang="en-US" sz="5000" i="1" dirty="0">
                <a:effectLst>
                  <a:glow rad="127000">
                    <a:srgbClr val="251B0D"/>
                  </a:glow>
                </a:effectLst>
              </a:rPr>
            </a:br>
            <a:r>
              <a:rPr lang="en-US" sz="5000" i="1" dirty="0">
                <a:effectLst>
                  <a:glow rad="127000">
                    <a:srgbClr val="251B0D"/>
                  </a:glow>
                </a:effectLst>
              </a:rPr>
              <a:t>to save the world</a:t>
            </a:r>
          </a:p>
        </p:txBody>
      </p:sp>
    </p:spTree>
    <p:extLst>
      <p:ext uri="{BB962C8B-B14F-4D97-AF65-F5344CB8AC3E}">
        <p14:creationId xmlns:p14="http://schemas.microsoft.com/office/powerpoint/2010/main" val="15548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6023113"/>
          </a:xfrm>
        </p:spPr>
        <p:txBody>
          <a:bodyPr/>
          <a:lstStyle/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r>
              <a:rPr lang="en-US" sz="4400" dirty="0"/>
              <a:t>Video Goes Here</a:t>
            </a:r>
            <a:br>
              <a:rPr lang="en-US" sz="4400" dirty="0"/>
            </a:br>
            <a:r>
              <a:rPr lang="en-US" sz="4400" dirty="0"/>
              <a:t>Title: Strange Way to </a:t>
            </a:r>
          </a:p>
          <a:p>
            <a:pPr marL="0" indent="0" algn="ctr">
              <a:buNone/>
            </a:pPr>
            <a:r>
              <a:rPr lang="en-US" sz="4400" dirty="0"/>
              <a:t>Save the World </a:t>
            </a:r>
            <a:br>
              <a:rPr lang="en-US" sz="4400" dirty="0"/>
            </a:br>
            <a:br>
              <a:rPr lang="en-US" sz="4400" dirty="0"/>
            </a:br>
            <a:r>
              <a:rPr lang="en-US" sz="4400" dirty="0"/>
              <a:t>Download Here:</a:t>
            </a:r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https://youtu.be/JKF7ybqRyy8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33867" y="0"/>
            <a:ext cx="9144000" cy="685800"/>
          </a:xfrm>
        </p:spPr>
        <p:txBody>
          <a:bodyPr/>
          <a:lstStyle/>
          <a:p>
            <a:r>
              <a:rPr lang="en-US" sz="3600" dirty="0"/>
              <a:t>Song: Strange Way to Save the World  </a:t>
            </a:r>
          </a:p>
        </p:txBody>
      </p:sp>
    </p:spTree>
    <p:extLst>
      <p:ext uri="{BB962C8B-B14F-4D97-AF65-F5344CB8AC3E}">
        <p14:creationId xmlns:p14="http://schemas.microsoft.com/office/powerpoint/2010/main" val="3446190152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 descr="JacksonWesleyLL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" t="24958" r="13440" b="26153"/>
          <a:stretch/>
        </p:blipFill>
        <p:spPr>
          <a:xfrm>
            <a:off x="1" y="3863020"/>
            <a:ext cx="3733799" cy="29949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5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267200" y="3038935"/>
            <a:ext cx="4876800" cy="3819065"/>
          </a:xfrm>
          <a:noFill/>
        </p:spPr>
        <p:txBody>
          <a:bodyPr lIns="0" tIns="0" rIns="0" bIns="0"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b="1" u="sng" dirty="0"/>
              <a:t>John Wesley Said: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800" u="sng" dirty="0">
              <a:latin typeface="Times New Roman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700" dirty="0"/>
              <a:t>“…the preacher was describing the change which God works in the heart through faith in Christ and I felt my heart strangely warmed.”</a:t>
            </a:r>
          </a:p>
          <a:p>
            <a:pPr marL="0" indent="0">
              <a:lnSpc>
                <a:spcPct val="90000"/>
              </a:lnSpc>
              <a:buNone/>
            </a:pPr>
            <a:endParaRPr lang="en-US" sz="8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2700" dirty="0"/>
              <a:t>Jesus makes His presence Known by a small voice!</a:t>
            </a:r>
          </a:p>
          <a:p>
            <a:pPr marL="0" indent="0">
              <a:lnSpc>
                <a:spcPct val="90000"/>
              </a:lnSpc>
              <a:buNone/>
            </a:pPr>
            <a:endParaRPr lang="en-US" dirty="0"/>
          </a:p>
          <a:p>
            <a:pPr marL="0" indent="0">
              <a:lnSpc>
                <a:spcPct val="90000"/>
              </a:lnSpc>
              <a:buNone/>
            </a:pPr>
            <a:endParaRPr lang="en-US" sz="2800" dirty="0"/>
          </a:p>
        </p:txBody>
      </p:sp>
      <p:pic>
        <p:nvPicPr>
          <p:cNvPr id="1026" name="Picture 2" descr="http://2.bp.blogspot.com/_Gz7Z11J0DDU/S7dYe6RJAII/AAAAAAAABIk/B081pidxw8k/s1600/Emmaus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04" t="43124" r="13874"/>
          <a:stretch/>
        </p:blipFill>
        <p:spPr bwMode="auto">
          <a:xfrm>
            <a:off x="5144253" y="1483"/>
            <a:ext cx="3861646" cy="2894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1482"/>
            <a:ext cx="4724400" cy="4037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182880" rIns="137160" bIns="18288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3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3200" b="1" u="sng" dirty="0"/>
              <a:t>Is Jesus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3200" b="1" u="sng" dirty="0"/>
              <a:t>Speaking to You?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1000" u="sng" dirty="0">
              <a:latin typeface="Times New Roman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800" b="1" dirty="0"/>
              <a:t>“They said to each other, ‘Did not our hearts burn within us while he talked to us on the road, while he opened to us the Scriptures?’”</a:t>
            </a:r>
          </a:p>
        </p:txBody>
      </p:sp>
    </p:spTree>
    <p:extLst>
      <p:ext uri="{BB962C8B-B14F-4D97-AF65-F5344CB8AC3E}">
        <p14:creationId xmlns:p14="http://schemas.microsoft.com/office/powerpoint/2010/main" val="2720469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biblevs_rev3_20_atdoor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8000" contrast="4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860"/>
                    </a14:imgEffect>
                    <a14:imgEffect>
                      <a14:saturation sat="1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6504"/>
            <a:ext cx="9144000" cy="6884504"/>
          </a:xfrm>
          <a:noFill/>
        </p:spPr>
      </p:pic>
    </p:spTree>
    <p:extLst>
      <p:ext uri="{BB962C8B-B14F-4D97-AF65-F5344CB8AC3E}">
        <p14:creationId xmlns:p14="http://schemas.microsoft.com/office/powerpoint/2010/main" val="1099586845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-228600"/>
            <a:ext cx="9144000" cy="990600"/>
          </a:xfrm>
        </p:spPr>
        <p:txBody>
          <a:bodyPr/>
          <a:lstStyle/>
          <a:p>
            <a:pPr algn="ctr" eaLnBrk="1" hangingPunct="1"/>
            <a:r>
              <a:rPr lang="en-US" dirty="0"/>
              <a:t>What is the Sinner‘s Prayer?</a:t>
            </a:r>
          </a:p>
        </p:txBody>
      </p:sp>
      <p:pic>
        <p:nvPicPr>
          <p:cNvPr id="6146" name="Picture 2" descr="confession-sign-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 contrast="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676400"/>
            <a:ext cx="5486400" cy="5181600"/>
          </a:xfrm>
          <a:noFill/>
        </p:spPr>
      </p:pic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5410200" y="762000"/>
            <a:ext cx="37338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3200" b="1" dirty="0">
                <a:latin typeface="Arial" charset="0"/>
              </a:rPr>
              <a:t>This is a prayer we can pray when we are ready to admit we are sinners and need Christ’s forgiveness.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endParaRPr lang="en-US" sz="2000" b="1" dirty="0">
              <a:latin typeface="Arial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3200" b="1" dirty="0">
                <a:latin typeface="Arial" charset="0"/>
              </a:rPr>
              <a:t>It must be prayed with faith in our hearts and a readiness to have a life-changing encounter with Jesus Christ.</a:t>
            </a:r>
          </a:p>
        </p:txBody>
      </p:sp>
    </p:spTree>
    <p:extLst>
      <p:ext uri="{BB962C8B-B14F-4D97-AF65-F5344CB8AC3E}">
        <p14:creationId xmlns:p14="http://schemas.microsoft.com/office/powerpoint/2010/main" val="7108373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leap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4000" contras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9568"/>
          </a:xfrm>
          <a:solidFill>
            <a:srgbClr val="6C1B02">
              <a:alpha val="87057"/>
            </a:srgbClr>
          </a:solidFill>
        </p:spPr>
        <p:txBody>
          <a:bodyPr/>
          <a:lstStyle/>
          <a:p>
            <a:pPr eaLnBrk="1" hangingPunct="1"/>
            <a:r>
              <a:rPr lang="en-US" sz="3600" b="1" dirty="0"/>
              <a:t>A prayer of faith </a:t>
            </a:r>
            <a:r>
              <a:rPr lang="en-US" sz="3600" b="1" dirty="0">
                <a:sym typeface="Wingdings" pitchFamily="2" charset="2"/>
              </a:rPr>
              <a:t></a:t>
            </a:r>
            <a:r>
              <a:rPr lang="en-US" sz="3600" b="1" dirty="0"/>
              <a:t> Pray this prayer if :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5943600" y="685800"/>
            <a:ext cx="3200400" cy="6172200"/>
          </a:xfrm>
          <a:solidFill>
            <a:schemeClr val="bg1">
              <a:alpha val="58823"/>
            </a:schemeClr>
          </a:solidFill>
        </p:spPr>
        <p:txBody>
          <a:bodyPr tIns="182880"/>
          <a:lstStyle/>
          <a:p>
            <a:pPr marL="590550" indent="-590550"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200" dirty="0"/>
              <a:t>You want to set an example &amp; show others how it is done</a:t>
            </a:r>
          </a:p>
          <a:p>
            <a:pPr marL="590550" indent="-590550"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200" dirty="0"/>
              <a:t>You just like to give your heart to Jesus again &amp; again</a:t>
            </a: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0" y="689568"/>
            <a:ext cx="3200400" cy="6172200"/>
          </a:xfrm>
          <a:prstGeom prst="rect">
            <a:avLst/>
          </a:prstGeom>
          <a:solidFill>
            <a:schemeClr val="bg1">
              <a:alpha val="5882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91440"/>
          <a:lstStyle/>
          <a:p>
            <a:pPr marL="590550" indent="-59055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n"/>
            </a:pPr>
            <a:r>
              <a:rPr lang="en-US" sz="3200" b="1" dirty="0">
                <a:latin typeface="Arial" charset="0"/>
              </a:rPr>
              <a:t>If you never have before</a:t>
            </a:r>
          </a:p>
          <a:p>
            <a:pPr marL="590550" indent="-59055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n"/>
            </a:pPr>
            <a:r>
              <a:rPr lang="en-US" sz="3200" b="1" dirty="0">
                <a:latin typeface="Arial" charset="0"/>
              </a:rPr>
              <a:t>You have in the past, but you think it would mean more today</a:t>
            </a:r>
          </a:p>
          <a:p>
            <a:pPr marL="590550" indent="-59055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n"/>
            </a:pPr>
            <a:r>
              <a:rPr lang="en-US" sz="3200" b="1" dirty="0">
                <a:latin typeface="Arial" charset="0"/>
              </a:rPr>
              <a:t>You have been walking afar off and you want to come back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05200" y="4114800"/>
            <a:ext cx="2209800" cy="914400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533400">
              <a:srgbClr val="FFFF00">
                <a:alpha val="66000"/>
              </a:srgbClr>
            </a:glow>
            <a:softEdge rad="114300"/>
          </a:effectLst>
        </p:spPr>
        <p:txBody>
          <a:bodyPr wrap="none" rtlCol="0">
            <a:normAutofit lnSpcReduction="10000"/>
          </a:bodyPr>
          <a:lstStyle/>
          <a:p>
            <a:pPr algn="ctr"/>
            <a:r>
              <a:rPr lang="en-US" sz="6000" b="1" dirty="0"/>
              <a:t>Faith</a:t>
            </a:r>
          </a:p>
        </p:txBody>
      </p:sp>
    </p:spTree>
    <p:extLst>
      <p:ext uri="{BB962C8B-B14F-4D97-AF65-F5344CB8AC3E}">
        <p14:creationId xmlns:p14="http://schemas.microsoft.com/office/powerpoint/2010/main" val="36447974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410200"/>
            <a:ext cx="9144000" cy="14478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algn="ctr">
              <a:lnSpc>
                <a:spcPts val="7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8000" b="1" dirty="0">
                <a:latin typeface="+mn-lt"/>
                <a:ea typeface="Calibri" panose="020F0502020204030204" pitchFamily="34" charset="0"/>
                <a:cs typeface="Aharoni" panose="02010803020104030203" pitchFamily="2" charset="-79"/>
              </a:rPr>
              <a:t>Welcome All</a:t>
            </a:r>
            <a:endParaRPr lang="en-US" sz="8000" b="1" dirty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0"/>
          <a:stretch/>
        </p:blipFill>
        <p:spPr>
          <a:xfrm>
            <a:off x="109112" y="0"/>
            <a:ext cx="8925775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35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elebrate-the-cros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/>
          <a:stretch>
            <a:fillRect/>
          </a:stretch>
        </p:blipFill>
        <p:spPr>
          <a:xfrm>
            <a:off x="0" y="0"/>
            <a:ext cx="9144000" cy="6096000"/>
          </a:xfrm>
          <a:noFill/>
        </p:spPr>
      </p:pic>
      <p:sp>
        <p:nvSpPr>
          <p:cNvPr id="1024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  <a:solidFill>
            <a:schemeClr val="bg1">
              <a:alpha val="69019"/>
            </a:schemeClr>
          </a:solidFill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3200" dirty="0"/>
              <a:t>We Declare Our Faith Publicly Because Jesus Declared His LOVE Publicly</a:t>
            </a:r>
          </a:p>
        </p:txBody>
      </p:sp>
      <p:pic>
        <p:nvPicPr>
          <p:cNvPr id="10243" name="Picture 3" descr="Milverton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"/>
                    </a14:imgEffect>
                    <a14:imgEffect>
                      <a14:colorTemperature colorTemp="7400"/>
                    </a14:imgEffect>
                    <a14:imgEffect>
                      <a14:saturation sat="136000"/>
                    </a14:imgEffect>
                    <a14:imgEffect>
                      <a14:brightnessContrast bright="16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3600" y="1066800"/>
            <a:ext cx="3175000" cy="3175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889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228600" y="5334000"/>
            <a:ext cx="8915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800" b="1" dirty="0">
                <a:latin typeface="Arial" charset="0"/>
              </a:rPr>
              <a:t>“If you stand before others and are willing to say you believe in me, then I will tell my Father in heaven that you belong to me.”</a:t>
            </a:r>
            <a:r>
              <a:rPr lang="en-US" sz="3100" dirty="0">
                <a:latin typeface="Arial" charset="0"/>
              </a:rPr>
              <a:t> </a:t>
            </a:r>
            <a:r>
              <a:rPr lang="en-US" sz="2000" dirty="0">
                <a:latin typeface="Arial" charset="0"/>
              </a:rPr>
              <a:t>Mat 10:32</a:t>
            </a:r>
            <a:r>
              <a:rPr lang="en-US" sz="3100" dirty="0">
                <a:latin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611567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lima_mihanlog_com-child-praying%20(17)"/>
          <p:cNvPicPr>
            <a:picLocks noChangeAspect="1" noChangeArrowheads="1"/>
          </p:cNvPicPr>
          <p:nvPr/>
        </p:nvPicPr>
        <p:blipFill rotWithShape="1">
          <a:blip r:embed="rId4">
            <a:lum bright="26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0" t="14901"/>
          <a:stretch/>
        </p:blipFill>
        <p:spPr bwMode="auto">
          <a:xfrm>
            <a:off x="34523" y="0"/>
            <a:ext cx="4375688" cy="3894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410211" y="0"/>
            <a:ext cx="4733789" cy="6858000"/>
          </a:xfrm>
          <a:solidFill>
            <a:schemeClr val="bg1">
              <a:alpha val="84000"/>
            </a:schemeClr>
          </a:solidFill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Clr>
                <a:srgbClr val="F5F5F5"/>
              </a:buClr>
              <a:buNone/>
            </a:pPr>
            <a:r>
              <a:rPr lang="en-US" sz="3200" dirty="0"/>
              <a:t>Three Important Questions</a:t>
            </a:r>
            <a:endParaRPr lang="en-US" sz="3200" b="1" dirty="0"/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endParaRPr lang="en-US" sz="900" dirty="0"/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r>
              <a:rPr lang="en-US" sz="3200" b="1" dirty="0"/>
              <a:t>Do you want to know Jesus as your Savior right now?</a:t>
            </a:r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endParaRPr lang="en-US" sz="3200" b="1" dirty="0"/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r>
              <a:rPr lang="en-US" sz="3200" b="1" dirty="0"/>
              <a:t>Do you believe He died to save you from your sins &amp; that He rose from the dead? </a:t>
            </a:r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endParaRPr lang="en-US" sz="3200" b="1" dirty="0"/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r>
              <a:rPr lang="en-US" sz="3200" b="1" dirty="0"/>
              <a:t>Do you believe that He is here, waiting to save you right now?</a:t>
            </a:r>
            <a:r>
              <a:rPr lang="en-US" sz="3200" dirty="0"/>
              <a:t> </a:t>
            </a:r>
          </a:p>
        </p:txBody>
      </p:sp>
      <p:pic>
        <p:nvPicPr>
          <p:cNvPr id="1026" name="Picture 2" descr="http://2.bp.blogspot.com/-hRYmUc3XEAA/UHBTVCLCBXI/AAAAAAAAEDQ/zszKIJ9k6Y8/s1600/prayer.jpg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42" r="2680" b="9729"/>
          <a:stretch/>
        </p:blipFill>
        <p:spPr bwMode="auto">
          <a:xfrm>
            <a:off x="7401" y="3478884"/>
            <a:ext cx="4402810" cy="337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08053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 lIns="0" tIns="0" rIns="0" bIns="0"/>
          <a:lstStyle/>
          <a:p>
            <a:r>
              <a:rPr lang="en-US" sz="3600" dirty="0"/>
              <a:t>The Prayer of a Sinner Turning to Jesus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794513"/>
          </a:xfrm>
        </p:spPr>
        <p:txBody>
          <a:bodyPr lIns="91440" tIns="0" rIns="0" bIns="0"/>
          <a:lstStyle/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Dear Jesus, I know that I have sinned against You and that my sins separate me from You. 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I am truly sorry. 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Right now, I turn away from my sinful past .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Please forgive me, and help me to keep from sin. 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I believe You died for my sins.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I Believe You rose from the dead,  you are alive, and you hear this prayer from my heart. 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I invite You Jesus to be both my Savior and the Lord of my life.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I want You to rule my life from now on.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4903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4572000"/>
            <a:ext cx="9144000" cy="22860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3600" dirty="0"/>
              <a:t>“But some people did accept him. They believed in him, and he gave them the right to become children of God.”</a:t>
            </a:r>
            <a:r>
              <a:rPr lang="en-US" sz="2700" dirty="0"/>
              <a:t> </a:t>
            </a:r>
          </a:p>
          <a:p>
            <a:pPr algn="r" eaLnBrk="1" hangingPunct="1">
              <a:buFont typeface="Wingdings" pitchFamily="2" charset="2"/>
              <a:buNone/>
            </a:pPr>
            <a:r>
              <a:rPr lang="en-US" sz="2300" dirty="0"/>
              <a:t>John 1:12</a:t>
            </a:r>
            <a:r>
              <a:rPr lang="en-US" sz="2700" dirty="0"/>
              <a:t> </a:t>
            </a:r>
          </a:p>
        </p:txBody>
      </p:sp>
      <p:pic>
        <p:nvPicPr>
          <p:cNvPr id="12292" name="Picture 4" descr="PBWU_-_Child_of_God_-_black__19686_zoom"/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2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8" r="398" b="1292"/>
          <a:stretch/>
        </p:blipFill>
        <p:spPr>
          <a:xfrm>
            <a:off x="4648200" y="0"/>
            <a:ext cx="4495800" cy="4495800"/>
          </a:xfrm>
          <a:noFill/>
        </p:spPr>
      </p:pic>
      <p:pic>
        <p:nvPicPr>
          <p:cNvPr id="12293" name="Picture 5" descr="untitled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85" y="0"/>
            <a:ext cx="4574674" cy="4495800"/>
          </a:xfrm>
        </p:spPr>
      </p:pic>
    </p:spTree>
    <p:extLst>
      <p:ext uri="{BB962C8B-B14F-4D97-AF65-F5344CB8AC3E}">
        <p14:creationId xmlns:p14="http://schemas.microsoft.com/office/powerpoint/2010/main" val="689734032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2011_1000V_front_1-e131663260933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81000"/>
            <a:ext cx="3657600" cy="3017838"/>
          </a:xfrm>
          <a:noFill/>
        </p:spPr>
      </p:pic>
      <p:pic>
        <p:nvPicPr>
          <p:cNvPr id="13315" name="Picture 3" descr="new-creation-2-suzanne-cart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lum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76625" y="838200"/>
            <a:ext cx="5667375" cy="6019800"/>
          </a:xfrm>
          <a:noFill/>
        </p:spPr>
      </p:pic>
    </p:spTree>
    <p:extLst>
      <p:ext uri="{BB962C8B-B14F-4D97-AF65-F5344CB8AC3E}">
        <p14:creationId xmlns:p14="http://schemas.microsoft.com/office/powerpoint/2010/main" val="3747028293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8825280"/>
          <p:cNvPicPr>
            <a:picLocks noChangeAspect="1" noChangeArrowheads="1"/>
          </p:cNvPicPr>
          <p:nvPr/>
        </p:nvPicPr>
        <p:blipFill>
          <a:blip r:embed="rId2">
            <a:lum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0"/>
            <a:ext cx="48006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 descr="4469261588_9946469d09_z"/>
          <p:cNvPicPr>
            <a:picLocks noChangeAspect="1" noChangeArrowheads="1"/>
          </p:cNvPicPr>
          <p:nvPr/>
        </p:nvPicPr>
        <p:blipFill>
          <a:blip r:embed="rId3">
            <a:lum bright="8000" contras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304800"/>
            <a:ext cx="3908790" cy="6934200"/>
          </a:xfrm>
          <a:prstGeom prst="rect">
            <a:avLst/>
          </a:prstGeom>
          <a:noFill/>
          <a:ln>
            <a:noFill/>
          </a:ln>
          <a:effectLst>
            <a:softEdge rad="215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Rectangle 4"/>
          <p:cNvSpPr>
            <a:spLocks noGrp="1" noChangeArrowheads="1"/>
          </p:cNvSpPr>
          <p:nvPr>
            <p:ph idx="1"/>
          </p:nvPr>
        </p:nvSpPr>
        <p:spPr>
          <a:xfrm>
            <a:off x="2743200" y="3352800"/>
            <a:ext cx="6400800" cy="3505200"/>
          </a:xfrm>
          <a:solidFill>
            <a:schemeClr val="bg1">
              <a:alpha val="69019"/>
            </a:schemeClr>
          </a:solidFill>
          <a:effectLst>
            <a:softEdge rad="127000"/>
          </a:effectLst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200" b="1" dirty="0"/>
              <a:t>What did you learn today?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200" dirty="0"/>
              <a:t>What about the strange way God saved the world?</a:t>
            </a:r>
            <a:endParaRPr lang="en-US" sz="3200" b="1" dirty="0"/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200" b="1" dirty="0"/>
              <a:t>What have you </a:t>
            </a:r>
            <a:r>
              <a:rPr lang="en-US" sz="3200" dirty="0"/>
              <a:t>b</a:t>
            </a:r>
            <a:r>
              <a:rPr lang="en-US" sz="3200" b="1" dirty="0"/>
              <a:t>een thinking about God lately?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200" b="1" dirty="0"/>
              <a:t>What do you want to tell others about Jesus?</a:t>
            </a: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152400" y="212363"/>
            <a:ext cx="2743200" cy="6509474"/>
          </a:xfrm>
          <a:prstGeom prst="rect">
            <a:avLst/>
          </a:prstGeom>
          <a:solidFill>
            <a:schemeClr val="bg1">
              <a:alpha val="3098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bIns="0" anchor="ctr">
            <a:spAutoFit/>
          </a:bodyPr>
          <a:lstStyle/>
          <a:p>
            <a:r>
              <a:rPr lang="en-US" sz="3600" b="1" dirty="0">
                <a:latin typeface="Arial" charset="0"/>
              </a:rPr>
              <a:t>“If you openly say, ‘Jesus is Lord’ and believe in your heart that God raised him from death, you will be saved.”</a:t>
            </a:r>
            <a:r>
              <a:rPr lang="en-US" b="1" dirty="0">
                <a:latin typeface="Arial" charset="0"/>
              </a:rPr>
              <a:t> </a:t>
            </a:r>
          </a:p>
          <a:p>
            <a:pPr algn="r"/>
            <a:r>
              <a:rPr lang="en-US" sz="2000" b="1" dirty="0">
                <a:latin typeface="Arial" charset="0"/>
              </a:rPr>
              <a:t>Rom. 10:9</a:t>
            </a:r>
            <a:r>
              <a:rPr lang="en-US" sz="2400" b="1" dirty="0">
                <a:latin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37187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12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29" r="6828"/>
          <a:stretch/>
        </p:blipFill>
        <p:spPr>
          <a:xfrm>
            <a:off x="0" y="-8467"/>
            <a:ext cx="9153676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7200" y="457200"/>
            <a:ext cx="2743200" cy="6400800"/>
          </a:xfrm>
          <a:prstGeom prst="rect">
            <a:avLst/>
          </a:prstGeom>
          <a:noFill/>
          <a:effectLst>
            <a:glow rad="279400">
              <a:schemeClr val="accent1">
                <a:alpha val="82000"/>
              </a:schemeClr>
            </a:glow>
          </a:effectLst>
        </p:spPr>
        <p:txBody>
          <a:bodyPr wrap="square" lIns="0" tIns="0" rIns="0" bIns="0">
            <a:noAutofit/>
          </a:bodyPr>
          <a:lstStyle/>
          <a:p>
            <a:pPr marL="0" marR="0">
              <a:lnSpc>
                <a:spcPts val="6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0" b="1" dirty="0">
                <a:ln>
                  <a:solidFill>
                    <a:schemeClr val="bg1"/>
                  </a:solidFill>
                </a:ln>
                <a:solidFill>
                  <a:srgbClr val="643200"/>
                </a:solidFill>
                <a:effectLst>
                  <a:glow rad="127000">
                    <a:srgbClr val="FFFF00"/>
                  </a:glow>
                </a:effectLst>
                <a:latin typeface="+mn-lt"/>
                <a:ea typeface="Calibri" panose="020F0502020204030204" pitchFamily="34" charset="0"/>
                <a:cs typeface="Aharoni" panose="02010803020104030203" pitchFamily="2" charset="-79"/>
              </a:rPr>
              <a:t>Let’s Close in Prayer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7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06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934200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>
            <a:noAutofit/>
          </a:bodyPr>
          <a:lstStyle/>
          <a:p>
            <a:pPr marL="0" marR="0" algn="ctr">
              <a:lnSpc>
                <a:spcPts val="7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0" b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Aharoni" panose="02010803020104030203" pitchFamily="2" charset="-79"/>
              </a:rPr>
              <a:t>Let’s Begin with Prayer</a:t>
            </a:r>
            <a:endParaRPr lang="en-US" sz="6000" b="1" dirty="0">
              <a:solidFill>
                <a:schemeClr val="bg1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7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0678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63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1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580"/>
          <a:stretch/>
        </p:blipFill>
        <p:spPr>
          <a:xfrm>
            <a:off x="0" y="5525"/>
            <a:ext cx="9144000" cy="6888045"/>
          </a:xfrm>
        </p:spPr>
      </p:pic>
      <p:sp>
        <p:nvSpPr>
          <p:cNvPr id="5" name="TextBox 4"/>
          <p:cNvSpPr txBox="1"/>
          <p:nvPr/>
        </p:nvSpPr>
        <p:spPr>
          <a:xfrm>
            <a:off x="152400" y="4953000"/>
            <a:ext cx="8991600" cy="180421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6000" b="1" dirty="0">
                <a:effectLst>
                  <a:glow rad="381000">
                    <a:srgbClr val="251B0D"/>
                  </a:glow>
                </a:effectLst>
                <a:latin typeface="+mn-lt"/>
              </a:rPr>
              <a:t>Strange Way to </a:t>
            </a:r>
          </a:p>
          <a:p>
            <a:pPr algn="ctr"/>
            <a:r>
              <a:rPr lang="en-US" sz="6000" b="1" dirty="0">
                <a:effectLst>
                  <a:glow rad="381000">
                    <a:srgbClr val="251B0D"/>
                  </a:glow>
                </a:effectLst>
                <a:latin typeface="+mn-lt"/>
              </a:rPr>
              <a:t>Save the World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10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E8E5EE0-2735-4025-8F5E-4E4B959E59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0000"/>
                    </a14:imgEffect>
                    <a14:imgEffect>
                      <a14:colorTemperature colorTemp="5636"/>
                    </a14:imgEffect>
                    <a14:imgEffect>
                      <a14:brightnessContrast bright="-10000"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01"/>
            <a:ext cx="9127588" cy="6845691"/>
          </a:xfrm>
        </p:spPr>
      </p:pic>
      <p:sp>
        <p:nvSpPr>
          <p:cNvPr id="3" name="TextBox 2"/>
          <p:cNvSpPr txBox="1"/>
          <p:nvPr/>
        </p:nvSpPr>
        <p:spPr>
          <a:xfrm>
            <a:off x="3962400" y="12602"/>
            <a:ext cx="5181600" cy="2273398"/>
          </a:xfrm>
          <a:prstGeom prst="rect">
            <a:avLst/>
          </a:prstGeom>
          <a:noFill/>
        </p:spPr>
        <p:txBody>
          <a:bodyPr wrap="square" lIns="45720" tIns="0" rIns="0" bIns="0" rtlCol="0">
            <a:noAutofit/>
          </a:bodyPr>
          <a:lstStyle/>
          <a:p>
            <a:r>
              <a:rPr lang="en-US" sz="3400" b="1" dirty="0">
                <a:effectLst>
                  <a:glow rad="254000">
                    <a:schemeClr val="bg1"/>
                  </a:glow>
                </a:effectLst>
                <a:latin typeface="+mn-lt"/>
              </a:rPr>
              <a:t>When we think of a royal baby, we might think of something like this. But, God had another idea.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913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E9D38EC-9C9C-43E0-8FF3-D75772E4FD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8000"/>
                    </a14:imgEffect>
                    <a14:imgEffect>
                      <a14:colorTemperature colorTemp="8475"/>
                    </a14:imgEffect>
                    <a14:imgEffect>
                      <a14:saturation sat="84000"/>
                    </a14:imgEffect>
                    <a14:imgEffect>
                      <a14:brightnessContrast bright="22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88"/>
          <a:stretch/>
        </p:blipFill>
        <p:spPr>
          <a:xfrm>
            <a:off x="4369837" y="42148"/>
            <a:ext cx="4744616" cy="6803249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E8E5EE0-2735-4025-8F5E-4E4B959E59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0000"/>
                    </a14:imgEffect>
                    <a14:imgEffect>
                      <a14:colorTemperature colorTemp="5636"/>
                    </a14:imgEffect>
                    <a14:imgEffect>
                      <a14:brightnessContrast bright="-10000"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054" r="19856"/>
          <a:stretch/>
        </p:blipFill>
        <p:spPr>
          <a:xfrm>
            <a:off x="3110" y="12602"/>
            <a:ext cx="4340290" cy="6845691"/>
          </a:xfrm>
        </p:spPr>
      </p:pic>
      <p:sp>
        <p:nvSpPr>
          <p:cNvPr id="3" name="TextBox 2"/>
          <p:cNvSpPr txBox="1"/>
          <p:nvPr/>
        </p:nvSpPr>
        <p:spPr>
          <a:xfrm>
            <a:off x="76200" y="12602"/>
            <a:ext cx="9067800" cy="1587598"/>
          </a:xfrm>
          <a:prstGeom prst="rect">
            <a:avLst/>
          </a:prstGeom>
          <a:noFill/>
        </p:spPr>
        <p:txBody>
          <a:bodyPr wrap="square" lIns="45720" tIns="0" rIns="0" bIns="0" rtlCol="0">
            <a:noAutofit/>
          </a:bodyPr>
          <a:lstStyle/>
          <a:p>
            <a:r>
              <a:rPr lang="en-US" sz="4000" b="1" dirty="0">
                <a:effectLst>
                  <a:glow rad="254000">
                    <a:schemeClr val="bg1"/>
                  </a:glow>
                </a:effectLst>
                <a:latin typeface="+mn-lt"/>
              </a:rPr>
              <a:t>God’s idea of greatness is quite different than ours.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17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361F59-1AE9-42FD-9DBC-DB7750DC78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9000"/>
                    </a14:imgEffect>
                    <a14:imgEffect>
                      <a14:colorTemperature colorTemp="9708"/>
                    </a14:imgEffect>
                    <a14:imgEffect>
                      <a14:saturation sat="154000"/>
                    </a14:imgEffect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33" b="13333"/>
          <a:stretch/>
        </p:blipFill>
        <p:spPr>
          <a:xfrm>
            <a:off x="0" y="9330"/>
            <a:ext cx="9144000" cy="68486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91200" y="914400"/>
            <a:ext cx="3352800" cy="5867400"/>
          </a:xfrm>
          <a:prstGeom prst="rect">
            <a:avLst/>
          </a:prstGeom>
          <a:noFill/>
        </p:spPr>
        <p:txBody>
          <a:bodyPr wrap="square" lIns="0" tIns="0" rIns="91440" bIns="0" rtlCol="0">
            <a:noAutofit/>
          </a:bodyPr>
          <a:lstStyle/>
          <a:p>
            <a:r>
              <a:rPr lang="en-US" sz="4000" b="1" dirty="0">
                <a:effectLst>
                  <a:glow rad="127000">
                    <a:schemeClr val="bg1"/>
                  </a:glow>
                </a:effectLst>
                <a:latin typeface="+mn-lt"/>
              </a:rPr>
              <a:t>“For the foolishness of God is wiser than men, and the weakness of God is stronger than men.”</a:t>
            </a:r>
          </a:p>
          <a:p>
            <a:pPr algn="r"/>
            <a:r>
              <a:rPr lang="en-US" sz="2000" b="1" dirty="0">
                <a:effectLst>
                  <a:glow rad="254000">
                    <a:schemeClr val="bg1"/>
                  </a:glow>
                </a:effectLst>
              </a:rPr>
              <a:t>I Cor. 1:25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651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0000"/>
                    </a14:imgEffect>
                    <a14:imgEffect>
                      <a14:brightnessContrast bright="2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9" t="3837" r="8169" b="1530"/>
          <a:stretch/>
        </p:blipFill>
        <p:spPr>
          <a:xfrm>
            <a:off x="-35860" y="0"/>
            <a:ext cx="9209903" cy="6858000"/>
          </a:xfr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dirty="0">
                <a:effectLst>
                  <a:glow rad="127000">
                    <a:schemeClr val="bg1"/>
                  </a:glow>
                </a:effectLst>
              </a:rPr>
              <a:t>God chose a simple carpenter</a:t>
            </a:r>
            <a:r>
              <a:rPr lang="en-US" dirty="0"/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00400" y="5334000"/>
            <a:ext cx="5943600" cy="1524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1" dirty="0">
                <a:effectLst>
                  <a:glow rad="254000">
                    <a:srgbClr val="191309"/>
                  </a:glow>
                </a:effectLst>
                <a:latin typeface="+mn-lt"/>
              </a:rPr>
              <a:t>Why me, I’m just a simple man of trade?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204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5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3.4|2.2|3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7|2.2|2.5|4.3|2.7|3.9|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5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6.9|9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6.1"/>
</p:tagLst>
</file>

<file path=ppt/theme/theme1.xml><?xml version="1.0" encoding="utf-8"?>
<a:theme xmlns:a="http://schemas.openxmlformats.org/drawingml/2006/main" name="Refined">
  <a:themeElements>
    <a:clrScheme name="Refined 1">
      <a:dk1>
        <a:srgbClr val="666633"/>
      </a:dk1>
      <a:lt1>
        <a:srgbClr val="FFFFFF"/>
      </a:lt1>
      <a:dk2>
        <a:srgbClr val="000000"/>
      </a:dk2>
      <a:lt2>
        <a:srgbClr val="FFFFFF"/>
      </a:lt2>
      <a:accent1>
        <a:srgbClr val="666699"/>
      </a:accent1>
      <a:accent2>
        <a:srgbClr val="990000"/>
      </a:accent2>
      <a:accent3>
        <a:srgbClr val="AAAAAA"/>
      </a:accent3>
      <a:accent4>
        <a:srgbClr val="DADADA"/>
      </a:accent4>
      <a:accent5>
        <a:srgbClr val="B8B8CA"/>
      </a:accent5>
      <a:accent6>
        <a:srgbClr val="8A0000"/>
      </a:accent6>
      <a:hlink>
        <a:srgbClr val="999900"/>
      </a:hlink>
      <a:folHlink>
        <a:srgbClr val="FFFFFF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Refined 1">
        <a:dk1>
          <a:srgbClr val="666633"/>
        </a:dk1>
        <a:lt1>
          <a:srgbClr val="FFFFFF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990000"/>
        </a:accent2>
        <a:accent3>
          <a:srgbClr val="AAAAAA"/>
        </a:accent3>
        <a:accent4>
          <a:srgbClr val="DADADA"/>
        </a:accent4>
        <a:accent5>
          <a:srgbClr val="B8B8CA"/>
        </a:accent5>
        <a:accent6>
          <a:srgbClr val="8A0000"/>
        </a:accent6>
        <a:hlink>
          <a:srgbClr val="99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2">
        <a:dk1>
          <a:srgbClr val="4D4D4D"/>
        </a:dk1>
        <a:lt1>
          <a:srgbClr val="FFFFFF"/>
        </a:lt1>
        <a:dk2>
          <a:srgbClr val="4A1102"/>
        </a:dk2>
        <a:lt2>
          <a:srgbClr val="FFFFFF"/>
        </a:lt2>
        <a:accent1>
          <a:srgbClr val="CC3300"/>
        </a:accent1>
        <a:accent2>
          <a:srgbClr val="666699"/>
        </a:accent2>
        <a:accent3>
          <a:srgbClr val="B1AAAA"/>
        </a:accent3>
        <a:accent4>
          <a:srgbClr val="DADADA"/>
        </a:accent4>
        <a:accent5>
          <a:srgbClr val="E2ADAA"/>
        </a:accent5>
        <a:accent6>
          <a:srgbClr val="5C5C8A"/>
        </a:accent6>
        <a:hlink>
          <a:srgbClr val="FF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3">
        <a:dk1>
          <a:srgbClr val="666699"/>
        </a:dk1>
        <a:lt1>
          <a:srgbClr val="FFFFFF"/>
        </a:lt1>
        <a:dk2>
          <a:srgbClr val="400040"/>
        </a:dk2>
        <a:lt2>
          <a:srgbClr val="FFFFFF"/>
        </a:lt2>
        <a:accent1>
          <a:srgbClr val="FFCC00"/>
        </a:accent1>
        <a:accent2>
          <a:srgbClr val="FF3300"/>
        </a:accent2>
        <a:accent3>
          <a:srgbClr val="AFAAAF"/>
        </a:accent3>
        <a:accent4>
          <a:srgbClr val="DADADA"/>
        </a:accent4>
        <a:accent5>
          <a:srgbClr val="FFE2AA"/>
        </a:accent5>
        <a:accent6>
          <a:srgbClr val="E72D00"/>
        </a:accent6>
        <a:hlink>
          <a:srgbClr val="CC99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4">
        <a:dk1>
          <a:srgbClr val="4D4D4D"/>
        </a:dk1>
        <a:lt1>
          <a:srgbClr val="FFFFFF"/>
        </a:lt1>
        <a:dk2>
          <a:srgbClr val="006699"/>
        </a:dk2>
        <a:lt2>
          <a:srgbClr val="CCECFF"/>
        </a:lt2>
        <a:accent1>
          <a:srgbClr val="339966"/>
        </a:accent1>
        <a:accent2>
          <a:srgbClr val="3366FF"/>
        </a:accent2>
        <a:accent3>
          <a:srgbClr val="AAB8CA"/>
        </a:accent3>
        <a:accent4>
          <a:srgbClr val="DADADA"/>
        </a:accent4>
        <a:accent5>
          <a:srgbClr val="ADCAB8"/>
        </a:accent5>
        <a:accent6>
          <a:srgbClr val="2D5CE7"/>
        </a:accent6>
        <a:hlink>
          <a:srgbClr val="33CCFF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5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FF6600"/>
        </a:accent1>
        <a:accent2>
          <a:srgbClr val="FF9933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fined 6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3300"/>
        </a:accent1>
        <a:accent2>
          <a:srgbClr val="666699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5C5C8A"/>
        </a:accent6>
        <a:hlink>
          <a:srgbClr val="9999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fined 7">
        <a:dk1>
          <a:srgbClr val="000000"/>
        </a:dk1>
        <a:lt1>
          <a:srgbClr val="FFFFFF"/>
        </a:lt1>
        <a:dk2>
          <a:srgbClr val="000066"/>
        </a:dk2>
        <a:lt2>
          <a:srgbClr val="333399"/>
        </a:lt2>
        <a:accent1>
          <a:srgbClr val="3399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8AE7"/>
        </a:accent6>
        <a:hlink>
          <a:srgbClr val="00CCFF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2156</TotalTime>
  <Words>1023</Words>
  <Application>Microsoft Office PowerPoint</Application>
  <PresentationFormat>On-screen Show (4:3)</PresentationFormat>
  <Paragraphs>117</Paragraphs>
  <Slides>36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Aharoni</vt:lpstr>
      <vt:lpstr>Arial</vt:lpstr>
      <vt:lpstr>Calibri</vt:lpstr>
      <vt:lpstr>Times New Roman</vt:lpstr>
      <vt:lpstr>Verdana</vt:lpstr>
      <vt:lpstr>Wingdings</vt:lpstr>
      <vt:lpstr>Refined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God chose a simple carpenter.</vt:lpstr>
      <vt:lpstr>PowerPoint Presentation</vt:lpstr>
      <vt:lpstr>PowerPoint Presentation</vt:lpstr>
      <vt:lpstr>PowerPoint Presentation</vt:lpstr>
      <vt:lpstr>              </vt:lpstr>
      <vt:lpstr>PowerPoint Presentation</vt:lpstr>
      <vt:lpstr>God chose a dirty stable  in a tiny town</vt:lpstr>
      <vt:lpstr>PowerPoint Presentation</vt:lpstr>
      <vt:lpstr>PowerPoint Presentation</vt:lpstr>
      <vt:lpstr>God chose a single pregnant girl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This is such a strange way  to save the world</vt:lpstr>
      <vt:lpstr>Song: Strange Way to Save the World  </vt:lpstr>
      <vt:lpstr>PowerPoint Presentation</vt:lpstr>
      <vt:lpstr>PowerPoint Presentation</vt:lpstr>
      <vt:lpstr>What is the Sinner‘s Prayer?</vt:lpstr>
      <vt:lpstr>A prayer of faith  Pray this prayer if :</vt:lpstr>
      <vt:lpstr>We Declare Our Faith Publicly Because Jesus Declared His LOVE Publicly</vt:lpstr>
      <vt:lpstr>PowerPoint Presentation</vt:lpstr>
      <vt:lpstr>The Prayer of a Sinner Turning to Jesus</vt:lpstr>
      <vt:lpstr>PowerPoint Presentation</vt:lpstr>
      <vt:lpstr>PowerPoint Presentation</vt:lpstr>
      <vt:lpstr>PowerPoint Presentation</vt:lpstr>
      <vt:lpstr>PowerPoint Presentation</vt:lpstr>
    </vt:vector>
  </TitlesOfParts>
  <Company>Campaign Kerusso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Page</dc:title>
  <dc:creator>Therese Greenberg</dc:creator>
  <cp:lastModifiedBy>Harold Greenberg</cp:lastModifiedBy>
  <cp:revision>366</cp:revision>
  <dcterms:created xsi:type="dcterms:W3CDTF">2012-08-28T02:53:07Z</dcterms:created>
  <dcterms:modified xsi:type="dcterms:W3CDTF">2017-12-08T23:07:14Z</dcterms:modified>
</cp:coreProperties>
</file>